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4" r:id="rId4"/>
    <p:sldMasterId id="2147483655" r:id="rId5"/>
    <p:sldMasterId id="2147483657" r:id="rId6"/>
    <p:sldMasterId id="2147483658" r:id="rId7"/>
  </p:sldMasterIdLst>
  <p:sldIdLst>
    <p:sldId id="280" r:id="rId8"/>
    <p:sldId id="263" r:id="rId9"/>
    <p:sldId id="281" r:id="rId10"/>
    <p:sldId id="298" r:id="rId11"/>
    <p:sldId id="261" r:id="rId12"/>
    <p:sldId id="264" r:id="rId13"/>
    <p:sldId id="266" r:id="rId14"/>
    <p:sldId id="292" r:id="rId15"/>
    <p:sldId id="271" r:id="rId16"/>
    <p:sldId id="272" r:id="rId17"/>
    <p:sldId id="277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18356" y="3870544"/>
            <a:ext cx="6538587" cy="298745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직사각형 5"/>
          <p:cNvSpPr/>
          <p:nvPr/>
        </p:nvSpPr>
        <p:spPr>
          <a:xfrm>
            <a:off x="0" y="260350"/>
            <a:ext cx="2995084" cy="647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233" y="309563"/>
            <a:ext cx="2863851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PNG FILE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직사각형 5"/>
          <p:cNvSpPr/>
          <p:nvPr/>
        </p:nvSpPr>
        <p:spPr>
          <a:xfrm>
            <a:off x="0" y="260350"/>
            <a:ext cx="2995084" cy="647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233" y="309563"/>
            <a:ext cx="2863851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PNG FILE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defTabSz="914400"/>
            <a:fld id="{30D57B47-5F05-4ED0-A436-CE6768BA535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defTabSz="914400"/>
            <a:fld id="{6D7E76DB-A669-4A76-9E2C-61311E6FAE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defTabSz="914400"/>
            <a:fld id="{30D57B47-5F05-4ED0-A436-CE6768BA535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defTabSz="914400"/>
            <a:fld id="{6D7E76DB-A669-4A76-9E2C-61311E6FAE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97BF4A51-10B2-433A-ADB8-406F392DA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8C253F59-1630-4D8F-A124-436A6BF89A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 spd="slow">
    <p:random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github.com/ZssAsh/ArASL" TargetMode="External"/><Relationship Id="rId2" Type="http://schemas.openxmlformats.org/officeDocument/2006/relationships/hyperlink" Target="https://www.kaggle.com/zssash/arabic-sign-language-image-classification" TargetMode="External"/><Relationship Id="rId1" Type="http://schemas.openxmlformats.org/officeDocument/2006/relationships/hyperlink" Target="https://www.sciencedirect.com/science/article/pii/S2352340919301283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9.xml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hyperlink" Target="https://www.sciencedirect.com/science/article/pii/S2352340919301283" TargetMode="Externa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dirty="0">
                <a:sym typeface="+mn-ea"/>
              </a:rPr>
              <a:t>IBM Advanced Data Scince Capstone</a:t>
            </a:r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Arabic Sign Language Image Recognition and Classificaition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2400"/>
              <a:t>Extra: Visualize CNN Layers</a:t>
            </a:r>
            <a:endParaRPr lang="en-US" sz="2400"/>
          </a:p>
        </p:txBody>
      </p:sp>
      <p:pic>
        <p:nvPicPr>
          <p:cNvPr id="6" name="Content Placeholder 5" descr="Annotation 2019-12-03 17325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8300" y="1466215"/>
            <a:ext cx="6575425" cy="4526280"/>
          </a:xfrm>
          <a:prstGeom prst="rect">
            <a:avLst/>
          </a:prstGeom>
        </p:spPr>
      </p:pic>
      <p:pic>
        <p:nvPicPr>
          <p:cNvPr id="7" name="Picture 6" descr="index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955"/>
            <a:ext cx="1028700" cy="10210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2400"/>
              <a:t>Links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lvl="0"/>
            <a:r>
              <a:rPr lang="en-US" sz="1400">
                <a:sym typeface="+mn-ea"/>
              </a:rPr>
              <a:t>ArASL: Arabic Alphabets Sign Language Dataset (origenal source)</a:t>
            </a:r>
            <a:endParaRPr lang="en-US" sz="1400">
              <a:sym typeface="+mn-ea"/>
            </a:endParaRPr>
          </a:p>
          <a:p>
            <a:pPr marL="457200" lvl="1" indent="0">
              <a:buNone/>
            </a:pPr>
            <a:r>
              <a:rPr lang="en-US" sz="1400">
                <a:sym typeface="+mn-ea"/>
                <a:hlinkClick r:id="rId1" action="ppaction://hlinkfile"/>
              </a:rPr>
              <a:t>https://www.sciencedirect.com/science/article/pii/S2352340919301283</a:t>
            </a:r>
            <a:endParaRPr lang="en-US" sz="1400">
              <a:sym typeface="+mn-ea"/>
              <a:hlinkClick r:id="rId1" action="ppaction://hlinkfile"/>
            </a:endParaRPr>
          </a:p>
          <a:p>
            <a:pPr marL="457200" lvl="1" indent="0">
              <a:buNone/>
            </a:pPr>
            <a:endParaRPr lang="en-US" sz="1400">
              <a:sym typeface="+mn-ea"/>
            </a:endParaRPr>
          </a:p>
          <a:p>
            <a:pPr lvl="0"/>
            <a:r>
              <a:rPr lang="en-US" sz="1400">
                <a:sym typeface="+mn-ea"/>
              </a:rPr>
              <a:t>Arabic Arm Sign Language Image Classification Kaggle Kernal</a:t>
            </a:r>
            <a:endParaRPr lang="en-US" sz="1400">
              <a:sym typeface="+mn-ea"/>
            </a:endParaRPr>
          </a:p>
          <a:p>
            <a:pPr marL="457200" lvl="1" indent="0">
              <a:buNone/>
            </a:pPr>
            <a:r>
              <a:rPr lang="en-US" sz="1400">
                <a:sym typeface="+mn-ea"/>
                <a:hlinkClick r:id="rId2" action="ppaction://hlinkfile"/>
              </a:rPr>
              <a:t>https://www.kaggle.com/zssash/arabic-sign-language-image-classification</a:t>
            </a:r>
            <a:endParaRPr lang="en-US" sz="1400">
              <a:sym typeface="+mn-ea"/>
              <a:hlinkClick r:id="rId2" action="ppaction://hlinkfile"/>
            </a:endParaRPr>
          </a:p>
          <a:p>
            <a:pPr marL="457200" lvl="1" indent="0">
              <a:buNone/>
            </a:pPr>
            <a:endParaRPr lang="en-US" sz="1400">
              <a:sym typeface="+mn-ea"/>
            </a:endParaRPr>
          </a:p>
          <a:p>
            <a:pPr lvl="0"/>
            <a:r>
              <a:rPr lang="en-US" sz="1400">
                <a:sym typeface="+mn-ea"/>
              </a:rPr>
              <a:t>Arabic Arm Sign Language Image Classification Python</a:t>
            </a:r>
            <a:endParaRPr lang="en-US" sz="1400">
              <a:sym typeface="+mn-ea"/>
            </a:endParaRPr>
          </a:p>
          <a:p>
            <a:pPr marL="457200" lvl="1" indent="0">
              <a:buNone/>
            </a:pPr>
            <a:r>
              <a:rPr lang="en-US" sz="1400">
                <a:sym typeface="+mn-ea"/>
                <a:hlinkClick r:id="rId3" action="ppaction://hlinkfile"/>
              </a:rPr>
              <a:t>https://github.com/ZssAsh/ArASL</a:t>
            </a:r>
            <a:endParaRPr lang="en-US" sz="1400">
              <a:sym typeface="+mn-ea"/>
            </a:endParaRPr>
          </a:p>
          <a:p>
            <a:pPr marL="0" lvl="0" indent="0">
              <a:buNone/>
            </a:pPr>
            <a:endParaRPr lang="en-US" sz="140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2400">
                <a:sym typeface="+mn-ea"/>
              </a:rPr>
              <a:t>Use Case and Dataset</a:t>
            </a:r>
            <a:endParaRPr lang="en-US" sz="240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76475"/>
            <a:ext cx="5376545" cy="2239010"/>
          </a:xfrm>
        </p:spPr>
        <p:txBody>
          <a:bodyPr>
            <a:normAutofit/>
          </a:bodyPr>
          <a:p>
            <a:pPr marL="0" lvl="0" indent="0">
              <a:buNone/>
            </a:pPr>
            <a:endParaRPr lang="en-US" sz="1400"/>
          </a:p>
          <a:p>
            <a:pPr lvl="0"/>
            <a:r>
              <a:rPr lang="en-US" sz="1400" b="1">
                <a:sym typeface="+mn-ea"/>
              </a:rPr>
              <a:t>Datasets</a:t>
            </a:r>
            <a:endParaRPr lang="en-US" sz="1400">
              <a:sym typeface="+mn-ea"/>
            </a:endParaRPr>
          </a:p>
          <a:p>
            <a:pPr lvl="1"/>
            <a:r>
              <a:rPr lang="en-US" sz="1400">
                <a:sym typeface="+mn-ea"/>
              </a:rPr>
              <a:t>54k images of arabic sign language categoried into 32 class category</a:t>
            </a:r>
            <a:endParaRPr lang="en-US" sz="1400">
              <a:sym typeface="+mn-ea"/>
            </a:endParaRPr>
          </a:p>
          <a:p>
            <a:pPr marL="914400" lvl="2" indent="0">
              <a:buNone/>
            </a:pPr>
            <a:r>
              <a:rPr lang="en-US" sz="1400">
                <a:sym typeface="+mn-ea"/>
                <a:hlinkClick r:id="rId1" action="ppaction://hlinkfile"/>
              </a:rPr>
              <a:t>https://www.sciencedirect.com/science/article/pii/S2352340919301283</a:t>
            </a:r>
            <a:endParaRPr lang="en-US" sz="1400">
              <a:sym typeface="+mn-ea"/>
            </a:endParaRPr>
          </a:p>
          <a:p>
            <a:pPr lvl="1"/>
            <a:r>
              <a:rPr lang="en-US" sz="1400">
                <a:sym typeface="+mn-ea"/>
              </a:rPr>
              <a:t>Mapping Dataset : map images file location and class</a:t>
            </a:r>
            <a:endParaRPr lang="en-US" sz="1400">
              <a:sym typeface="+mn-ea"/>
            </a:endParaRPr>
          </a:p>
          <a:p>
            <a:pPr lvl="1"/>
            <a:r>
              <a:rPr lang="en-US" sz="1400">
                <a:sym typeface="+mn-ea"/>
              </a:rPr>
              <a:t>Class label Dataset : Arabic and English class label clasification</a:t>
            </a:r>
            <a:endParaRPr lang="en-US" sz="1400">
              <a:sym typeface="+mn-ea"/>
            </a:endParaRPr>
          </a:p>
        </p:txBody>
      </p:sp>
      <p:sp>
        <p:nvSpPr>
          <p:cNvPr id="16" name="Content Placeholder 2"/>
          <p:cNvSpPr>
            <a:spLocks noGrp="1"/>
          </p:cNvSpPr>
          <p:nvPr/>
        </p:nvSpPr>
        <p:spPr>
          <a:xfrm>
            <a:off x="612775" y="1593850"/>
            <a:ext cx="9639300" cy="964565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10000"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400" b="1">
                <a:sym typeface="+mn-ea"/>
              </a:rPr>
              <a:t>Use Case</a:t>
            </a:r>
            <a:endParaRPr lang="en-US" sz="1400"/>
          </a:p>
          <a:p>
            <a:pPr lvl="1"/>
            <a:r>
              <a:rPr lang="en-US" sz="1400">
                <a:sym typeface="+mn-ea"/>
              </a:rPr>
              <a:t>Recognize Arabic Arm Sign Language</a:t>
            </a:r>
            <a:endParaRPr lang="en-US" sz="1400"/>
          </a:p>
          <a:p>
            <a:pPr lvl="1"/>
            <a:r>
              <a:rPr lang="en-US" sz="1400">
                <a:sym typeface="+mn-ea"/>
              </a:rPr>
              <a:t>build/ Train a Deep Learning Model to recognize/classify images of hand gistures into arabic sign language</a:t>
            </a:r>
            <a:endParaRPr lang="en-US" sz="1400">
              <a:sym typeface="+mn-ea"/>
            </a:endParaRPr>
          </a:p>
          <a:p>
            <a:pPr marL="457200" lvl="1" indent="0">
              <a:buNone/>
            </a:pPr>
            <a:endParaRPr lang="en-US" sz="1400">
              <a:sym typeface="+mn-ea"/>
            </a:endParaRPr>
          </a:p>
        </p:txBody>
      </p:sp>
      <p:pic>
        <p:nvPicPr>
          <p:cNvPr id="19" name="Picture 18" descr="WS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975" y="4462145"/>
            <a:ext cx="3228975" cy="1495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Content Placeholder 21" descr="WS_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9020" y="4471670"/>
            <a:ext cx="1676400" cy="1485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Group 24"/>
          <p:cNvGrpSpPr/>
          <p:nvPr/>
        </p:nvGrpSpPr>
        <p:grpSpPr>
          <a:xfrm>
            <a:off x="1068705" y="4515485"/>
            <a:ext cx="1473200" cy="1468755"/>
            <a:chOff x="1158" y="7147"/>
            <a:chExt cx="2320" cy="23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 descr="AIN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6" y="7147"/>
              <a:ext cx="771" cy="771"/>
            </a:xfrm>
            <a:prstGeom prst="rect">
              <a:avLst/>
            </a:prstGeom>
          </p:spPr>
        </p:pic>
        <p:pic>
          <p:nvPicPr>
            <p:cNvPr id="6" name="Picture 5" descr="DHAD (2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7" y="7147"/>
              <a:ext cx="771" cy="771"/>
            </a:xfrm>
            <a:prstGeom prst="rect">
              <a:avLst/>
            </a:prstGeom>
          </p:spPr>
        </p:pic>
        <p:pic>
          <p:nvPicPr>
            <p:cNvPr id="7" name="Picture 6" descr="TA (3)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6" y="8689"/>
              <a:ext cx="771" cy="771"/>
            </a:xfrm>
            <a:prstGeom prst="rect">
              <a:avLst/>
            </a:prstGeom>
          </p:spPr>
        </p:pic>
        <p:pic>
          <p:nvPicPr>
            <p:cNvPr id="8" name="Picture 7" descr="KAAF (3)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07" y="8689"/>
              <a:ext cx="771" cy="771"/>
            </a:xfrm>
            <a:prstGeom prst="rect">
              <a:avLst/>
            </a:prstGeom>
          </p:spPr>
        </p:pic>
        <p:pic>
          <p:nvPicPr>
            <p:cNvPr id="10" name="Picture 9" descr="TOOT (483)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07" y="7919"/>
              <a:ext cx="771" cy="771"/>
            </a:xfrm>
            <a:prstGeom prst="rect">
              <a:avLst/>
            </a:prstGeom>
          </p:spPr>
        </p:pic>
        <p:pic>
          <p:nvPicPr>
            <p:cNvPr id="12" name="Picture 11" descr="ZAY (495)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36" y="7918"/>
              <a:ext cx="771" cy="771"/>
            </a:xfrm>
            <a:prstGeom prst="rect">
              <a:avLst/>
            </a:prstGeom>
          </p:spPr>
        </p:pic>
        <p:pic>
          <p:nvPicPr>
            <p:cNvPr id="13" name="Picture 12" descr="MEEM (1648)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65" y="7147"/>
              <a:ext cx="771" cy="771"/>
            </a:xfrm>
            <a:prstGeom prst="rect">
              <a:avLst/>
            </a:prstGeom>
          </p:spPr>
        </p:pic>
        <p:pic>
          <p:nvPicPr>
            <p:cNvPr id="14" name="Picture 13" descr="YA (669)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5" y="7919"/>
              <a:ext cx="771" cy="771"/>
            </a:xfrm>
            <a:prstGeom prst="rect">
              <a:avLst/>
            </a:prstGeom>
          </p:spPr>
        </p:pic>
        <p:pic>
          <p:nvPicPr>
            <p:cNvPr id="24" name="Picture 23" descr="BB (1)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8" y="8682"/>
              <a:ext cx="778" cy="77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:\Users\Ziad\Pictures\ArASL\Presentation\aaaaa.pngaaaa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81070" y="2463165"/>
            <a:ext cx="2419350" cy="56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C:\Users\Ziad\Pictures\ArASL\Presentation\1111.png11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3910" y="1900555"/>
            <a:ext cx="2408555" cy="1675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Cod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70" y="436880"/>
            <a:ext cx="4735195" cy="3159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2400">
                <a:sym typeface="+mn-ea"/>
              </a:rPr>
              <a:t>Preparing Datasets</a:t>
            </a:r>
            <a:endParaRPr lang="en-US" sz="240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9725"/>
            <a:ext cx="5376545" cy="290830"/>
          </a:xfrm>
        </p:spPr>
        <p:txBody>
          <a:bodyPr>
            <a:normAutofit lnSpcReduction="20000"/>
          </a:bodyPr>
          <a:p>
            <a:pPr lvl="0"/>
            <a:r>
              <a:rPr lang="en-US" sz="1400">
                <a:sym typeface="+mn-ea"/>
              </a:rPr>
              <a:t>Split Images into (Training, Test(Validation), Prediction)</a:t>
            </a:r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</p:txBody>
      </p:sp>
      <p:pic>
        <p:nvPicPr>
          <p:cNvPr id="14" name="Picture 13" descr="im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35" y="5052695"/>
            <a:ext cx="2905125" cy="1304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/>
          <p:cNvSpPr>
            <a:spLocks noGrp="1"/>
          </p:cNvSpPr>
          <p:nvPr/>
        </p:nvSpPr>
        <p:spPr>
          <a:xfrm>
            <a:off x="609600" y="3596640"/>
            <a:ext cx="5376545" cy="1454785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lvl="0"/>
            <a:r>
              <a:rPr lang="en-US" sz="1400">
                <a:sym typeface="+mn-ea"/>
              </a:rPr>
              <a:t>Resize Images to 64x64, Convert to Grayscale</a:t>
            </a:r>
            <a:endParaRPr lang="en-US" sz="1400">
              <a:sym typeface="+mn-ea"/>
            </a:endParaRPr>
          </a:p>
          <a:p>
            <a:pPr lvl="0"/>
            <a:r>
              <a:rPr lang="en-US" sz="1400">
                <a:sym typeface="+mn-ea"/>
              </a:rPr>
              <a:t>Convert Images to nparray</a:t>
            </a:r>
            <a:endParaRPr lang="en-US" sz="1400">
              <a:sym typeface="+mn-ea"/>
            </a:endParaRPr>
          </a:p>
          <a:p>
            <a:pPr lvl="0"/>
            <a:r>
              <a:rPr lang="en-US" sz="1400">
                <a:sym typeface="+mn-ea"/>
              </a:rPr>
              <a:t>Normalize </a:t>
            </a:r>
            <a:endParaRPr lang="en-US" sz="1400">
              <a:sym typeface="+mn-ea"/>
            </a:endParaRPr>
          </a:p>
          <a:p>
            <a:pPr lvl="0"/>
            <a:r>
              <a:rPr lang="en-US" sz="1400">
                <a:sym typeface="+mn-ea"/>
              </a:rPr>
              <a:t>Convert Class Label (Integer) to Binary class matrix</a:t>
            </a:r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</p:txBody>
      </p:sp>
      <p:pic>
        <p:nvPicPr>
          <p:cNvPr id="19" name="Picture 18" descr="Code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70" y="3685540"/>
            <a:ext cx="4735195" cy="807720"/>
          </a:xfrm>
          <a:prstGeom prst="rect">
            <a:avLst/>
          </a:prstGeom>
        </p:spPr>
      </p:pic>
      <p:pic>
        <p:nvPicPr>
          <p:cNvPr id="18" name="Content Placeholder 17" descr="Code2"/>
          <p:cNvPicPr>
            <a:picLocks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339205" y="436880"/>
            <a:ext cx="4735195" cy="4343400"/>
          </a:xfrm>
          <a:prstGeom prst="rect">
            <a:avLst/>
          </a:prstGeom>
        </p:spPr>
      </p:pic>
      <p:pic>
        <p:nvPicPr>
          <p:cNvPr id="20" name="Picture 19" descr="Code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570" y="4808855"/>
            <a:ext cx="4735195" cy="680085"/>
          </a:xfrm>
          <a:prstGeom prst="rect">
            <a:avLst/>
          </a:prstGeom>
        </p:spPr>
      </p:pic>
      <p:pic>
        <p:nvPicPr>
          <p:cNvPr id="21" name="Picture 20" descr="Code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570" y="5517515"/>
            <a:ext cx="4735195" cy="5518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 descr="Cod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8570" y="436880"/>
            <a:ext cx="4735195" cy="3159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2400">
                <a:sym typeface="+mn-ea"/>
              </a:rPr>
              <a:t>Preparing Datasets</a:t>
            </a:r>
            <a:endParaRPr lang="en-US" sz="240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9725"/>
            <a:ext cx="5376545" cy="290830"/>
          </a:xfrm>
        </p:spPr>
        <p:txBody>
          <a:bodyPr>
            <a:normAutofit lnSpcReduction="20000"/>
          </a:bodyPr>
          <a:p>
            <a:pPr lvl="0"/>
            <a:r>
              <a:rPr lang="en-US" sz="1400">
                <a:sym typeface="+mn-ea"/>
              </a:rPr>
              <a:t>Split Images into (Training and Validation, Test, Prediction)</a:t>
            </a:r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</p:txBody>
      </p:sp>
      <p:pic>
        <p:nvPicPr>
          <p:cNvPr id="24" name="Picture 23" descr="Training_Test_DataSpli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" y="1901190"/>
            <a:ext cx="2675255" cy="1856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C:\Users\Ziad\Pictures\ArASL\Presentation\aaaaa.pngaaaaa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19195" y="2558415"/>
            <a:ext cx="2419350" cy="560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im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35" y="5052695"/>
            <a:ext cx="2905125" cy="1304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/>
          <p:cNvSpPr>
            <a:spLocks noGrp="1"/>
          </p:cNvSpPr>
          <p:nvPr/>
        </p:nvSpPr>
        <p:spPr>
          <a:xfrm>
            <a:off x="609600" y="3597910"/>
            <a:ext cx="5376545" cy="1454785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n-US" sz="1400">
              <a:sym typeface="+mn-ea"/>
            </a:endParaRPr>
          </a:p>
          <a:p>
            <a:pPr lvl="0"/>
            <a:r>
              <a:rPr lang="en-US" sz="1400">
                <a:sym typeface="+mn-ea"/>
              </a:rPr>
              <a:t>Resize Images to 64x64, Convert to Grayscale</a:t>
            </a:r>
            <a:endParaRPr lang="en-US" sz="1400">
              <a:sym typeface="+mn-ea"/>
            </a:endParaRPr>
          </a:p>
          <a:p>
            <a:pPr lvl="0"/>
            <a:r>
              <a:rPr lang="en-US" sz="1400">
                <a:sym typeface="+mn-ea"/>
              </a:rPr>
              <a:t>Convert Images to nparray</a:t>
            </a:r>
            <a:endParaRPr lang="en-US" sz="1400">
              <a:sym typeface="+mn-ea"/>
            </a:endParaRPr>
          </a:p>
          <a:p>
            <a:pPr lvl="0"/>
            <a:r>
              <a:rPr lang="en-US" sz="1400">
                <a:sym typeface="+mn-ea"/>
              </a:rPr>
              <a:t>Normalize </a:t>
            </a:r>
            <a:endParaRPr lang="en-US" sz="1400">
              <a:sym typeface="+mn-ea"/>
            </a:endParaRPr>
          </a:p>
          <a:p>
            <a:pPr lvl="0"/>
            <a:r>
              <a:rPr lang="en-US" sz="1400">
                <a:sym typeface="+mn-ea"/>
              </a:rPr>
              <a:t>Convert Class Label (Integer) to Binary class matrix</a:t>
            </a:r>
            <a:endParaRPr lang="en-US" sz="1400">
              <a:sym typeface="+mn-ea"/>
            </a:endParaRPr>
          </a:p>
          <a:p>
            <a:pPr lvl="0"/>
            <a:endParaRPr lang="en-US" sz="1400">
              <a:sym typeface="+mn-ea"/>
            </a:endParaRPr>
          </a:p>
        </p:txBody>
      </p:sp>
      <p:pic>
        <p:nvPicPr>
          <p:cNvPr id="19" name="Picture 18" descr="Code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70" y="3685540"/>
            <a:ext cx="4735195" cy="807720"/>
          </a:xfrm>
          <a:prstGeom prst="rect">
            <a:avLst/>
          </a:prstGeom>
        </p:spPr>
      </p:pic>
      <p:pic>
        <p:nvPicPr>
          <p:cNvPr id="18" name="Content Placeholder 17" descr="Code2"/>
          <p:cNvPicPr>
            <a:picLocks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339205" y="436880"/>
            <a:ext cx="4735195" cy="4343400"/>
          </a:xfrm>
          <a:prstGeom prst="rect">
            <a:avLst/>
          </a:prstGeom>
        </p:spPr>
      </p:pic>
      <p:pic>
        <p:nvPicPr>
          <p:cNvPr id="20" name="Picture 19" descr="Code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570" y="4808855"/>
            <a:ext cx="4735195" cy="680085"/>
          </a:xfrm>
          <a:prstGeom prst="rect">
            <a:avLst/>
          </a:prstGeom>
        </p:spPr>
      </p:pic>
      <p:pic>
        <p:nvPicPr>
          <p:cNvPr id="21" name="Picture 20" descr="Code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570" y="5517515"/>
            <a:ext cx="4735195" cy="5518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2400"/>
              <a:t>Model Definition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lvl="0"/>
            <a:r>
              <a:rPr lang="en-US" sz="1400">
                <a:sym typeface="+mn-ea"/>
              </a:rPr>
              <a:t>Keras Convolutional Neural Network (CNN)</a:t>
            </a:r>
            <a:endParaRPr lang="en-US" sz="1400">
              <a:sym typeface="+mn-ea"/>
            </a:endParaRPr>
          </a:p>
          <a:p>
            <a:pPr lvl="1"/>
            <a:r>
              <a:rPr lang="en-US" sz="1400">
                <a:sym typeface="+mn-ea"/>
              </a:rPr>
              <a:t>No# of Epoch : 35 ( with EarlyStopping)</a:t>
            </a:r>
            <a:endParaRPr lang="en-US" sz="1400">
              <a:sym typeface="+mn-ea"/>
            </a:endParaRPr>
          </a:p>
          <a:p>
            <a:pPr lvl="1"/>
            <a:r>
              <a:rPr lang="en-US" sz="1400">
                <a:sym typeface="+mn-ea"/>
              </a:rPr>
              <a:t>Batch Size: 32 (default)</a:t>
            </a:r>
            <a:endParaRPr lang="en-US" sz="1400">
              <a:sym typeface="+mn-ea"/>
            </a:endParaRPr>
          </a:p>
          <a:p>
            <a:pPr lvl="1"/>
            <a:r>
              <a:rPr lang="en-US" sz="1400">
                <a:sym typeface="+mn-ea"/>
              </a:rPr>
              <a:t>Optimizer: Adam</a:t>
            </a:r>
            <a:endParaRPr lang="en-US" sz="1400"/>
          </a:p>
          <a:p>
            <a:pPr marL="457200" lvl="1" indent="0">
              <a:buNone/>
            </a:pPr>
            <a:endParaRPr lang="en-US" sz="1400"/>
          </a:p>
        </p:txBody>
      </p:sp>
      <p:graphicFrame>
        <p:nvGraphicFramePr>
          <p:cNvPr id="5" name="Content Placeholder 4"/>
          <p:cNvGraphicFramePr/>
          <p:nvPr>
            <p:ph sz="half" idx="4294967295"/>
          </p:nvPr>
        </p:nvGraphicFramePr>
        <p:xfrm>
          <a:off x="6040120" y="3603625"/>
          <a:ext cx="3100070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981575" imgH="4667250" progId="Paint.Picture">
                  <p:embed/>
                </p:oleObj>
              </mc:Choice>
              <mc:Fallback>
                <p:oleObj name="" r:id="rId1" imgW="4981575" imgH="46672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40120" y="3603625"/>
                        <a:ext cx="3100070" cy="290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__results___27_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2687320"/>
            <a:ext cx="2068830" cy="3839210"/>
          </a:xfrm>
          <a:prstGeom prst="rect">
            <a:avLst/>
          </a:prstGeom>
        </p:spPr>
      </p:pic>
      <p:pic>
        <p:nvPicPr>
          <p:cNvPr id="10" name="Picture 9" descr="Code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120" y="838200"/>
            <a:ext cx="5638800" cy="26765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2400"/>
              <a:t>Model Training and </a:t>
            </a:r>
            <a:r>
              <a:rPr lang="en-US" sz="2400">
                <a:sym typeface="+mn-ea"/>
              </a:rPr>
              <a:t>Evaluation</a:t>
            </a:r>
            <a:endParaRPr lang="en-US" sz="240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545" cy="608965"/>
          </a:xfrm>
        </p:spPr>
        <p:txBody>
          <a:bodyPr>
            <a:normAutofit/>
          </a:bodyPr>
          <a:p>
            <a:pPr marL="0" lvl="1"/>
            <a:r>
              <a:rPr lang="en-US" sz="1400">
                <a:sym typeface="+mn-ea"/>
              </a:rPr>
              <a:t>Traind on 30205 samples (94.43% Accuracy)</a:t>
            </a:r>
            <a:endParaRPr lang="en-US" sz="1400">
              <a:sym typeface="+mn-ea"/>
            </a:endParaRPr>
          </a:p>
          <a:p>
            <a:pPr marL="0" lvl="1"/>
            <a:r>
              <a:rPr lang="en-US" sz="1400">
                <a:sym typeface="+mn-ea"/>
              </a:rPr>
              <a:t>Validate on 12945 samples (94.09% Accuracy)</a:t>
            </a:r>
            <a:endParaRPr lang="en-US" sz="1400">
              <a:sym typeface="+mn-ea"/>
            </a:endParaRPr>
          </a:p>
        </p:txBody>
      </p:sp>
      <p:pic>
        <p:nvPicPr>
          <p:cNvPr id="4" name="Picture 3" descr="Code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0" y="1600200"/>
            <a:ext cx="5638800" cy="962025"/>
          </a:xfrm>
          <a:prstGeom prst="rect">
            <a:avLst/>
          </a:prstGeom>
        </p:spPr>
      </p:pic>
      <p:pic>
        <p:nvPicPr>
          <p:cNvPr id="7" name="Content Placeholder 6" descr="Img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" y="2209165"/>
            <a:ext cx="2544445" cy="1818640"/>
          </a:xfrm>
          <a:prstGeom prst="rect">
            <a:avLst/>
          </a:prstGeom>
        </p:spPr>
      </p:pic>
      <p:pic>
        <p:nvPicPr>
          <p:cNvPr id="8" name="Picture 7" descr="Img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209165"/>
            <a:ext cx="2590165" cy="1818640"/>
          </a:xfrm>
          <a:prstGeom prst="rect">
            <a:avLst/>
          </a:prstGeom>
        </p:spPr>
      </p:pic>
      <p:pic>
        <p:nvPicPr>
          <p:cNvPr id="11" name="Picture 10" descr="Img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" y="4027805"/>
            <a:ext cx="2952115" cy="2584450"/>
          </a:xfrm>
          <a:prstGeom prst="rect">
            <a:avLst/>
          </a:prstGeom>
        </p:spPr>
      </p:pic>
      <p:pic>
        <p:nvPicPr>
          <p:cNvPr id="12" name="Picture 11" descr="Img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775" y="4027805"/>
            <a:ext cx="2952115" cy="25844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2400">
                <a:sym typeface="+mn-ea"/>
              </a:rPr>
              <a:t>Model Prediction</a:t>
            </a:r>
            <a:endParaRPr lang="en-US" sz="2400"/>
          </a:p>
        </p:txBody>
      </p:sp>
      <p:pic>
        <p:nvPicPr>
          <p:cNvPr id="9" name="Content Placeholder 8" descr="Code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05855" y="1417955"/>
            <a:ext cx="5376545" cy="1362075"/>
          </a:xfrm>
          <a:prstGeom prst="rect">
            <a:avLst/>
          </a:prstGeom>
        </p:spPr>
      </p:pic>
      <p:pic>
        <p:nvPicPr>
          <p:cNvPr id="10" name="Content Placeholder 9" descr="Code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2900" y="1275080"/>
            <a:ext cx="5697855" cy="497395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197860" y="2476500"/>
            <a:ext cx="4590415" cy="2336800"/>
            <a:chOff x="5036" y="3900"/>
            <a:chExt cx="7229" cy="3680"/>
          </a:xfrm>
        </p:grpSpPr>
        <p:sp>
          <p:nvSpPr>
            <p:cNvPr id="11" name="Rectangles 10"/>
            <p:cNvSpPr/>
            <p:nvPr/>
          </p:nvSpPr>
          <p:spPr>
            <a:xfrm>
              <a:off x="11393" y="3900"/>
              <a:ext cx="872" cy="240"/>
            </a:xfrm>
            <a:prstGeom prst="rect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5036" y="5961"/>
              <a:ext cx="2221" cy="929"/>
            </a:xfrm>
            <a:prstGeom prst="rect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Down Arrow 4"/>
            <p:cNvSpPr/>
            <p:nvPr/>
          </p:nvSpPr>
          <p:spPr>
            <a:xfrm rot="10800000">
              <a:off x="11634" y="4230"/>
              <a:ext cx="390" cy="660"/>
            </a:xfrm>
            <a:prstGeom prst="downArrow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5400000" scaled="0"/>
            </a:gradFill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>
                <a:sym typeface="+mn-ea"/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 rot="10800000">
              <a:off x="5967" y="6920"/>
              <a:ext cx="390" cy="660"/>
            </a:xfrm>
            <a:prstGeom prst="downArrow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5400000" scaled="0"/>
            </a:gradFill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>
                <a:sym typeface="+mn-e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08195" y="4241800"/>
            <a:ext cx="1885315" cy="760730"/>
            <a:chOff x="7257" y="6680"/>
            <a:chExt cx="2969" cy="1198"/>
          </a:xfrm>
        </p:grpSpPr>
        <p:sp>
          <p:nvSpPr>
            <p:cNvPr id="12" name="Down Arrow 11"/>
            <p:cNvSpPr/>
            <p:nvPr/>
          </p:nvSpPr>
          <p:spPr>
            <a:xfrm rot="3600000">
              <a:off x="9701" y="6545"/>
              <a:ext cx="390" cy="660"/>
            </a:xfrm>
            <a:prstGeom prst="downArrow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>
                <a:sym typeface="+mn-ea"/>
              </a:endParaRPr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7257" y="6950"/>
              <a:ext cx="2221" cy="929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87525" y="2619375"/>
            <a:ext cx="7553325" cy="4077335"/>
            <a:chOff x="2815" y="4125"/>
            <a:chExt cx="11895" cy="6421"/>
          </a:xfrm>
        </p:grpSpPr>
        <p:grpSp>
          <p:nvGrpSpPr>
            <p:cNvPr id="21" name="Group 20"/>
            <p:cNvGrpSpPr/>
            <p:nvPr/>
          </p:nvGrpSpPr>
          <p:grpSpPr>
            <a:xfrm>
              <a:off x="13778" y="4125"/>
              <a:ext cx="932" cy="995"/>
              <a:chOff x="13778" y="4125"/>
              <a:chExt cx="932" cy="995"/>
            </a:xfrm>
          </p:grpSpPr>
          <p:sp>
            <p:nvSpPr>
              <p:cNvPr id="14" name="Rectangles 13"/>
              <p:cNvSpPr/>
              <p:nvPr/>
            </p:nvSpPr>
            <p:spPr>
              <a:xfrm>
                <a:off x="13778" y="4125"/>
                <a:ext cx="872" cy="24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0" name="Down Arrow 19"/>
              <p:cNvSpPr/>
              <p:nvPr/>
            </p:nvSpPr>
            <p:spPr>
              <a:xfrm rot="10800000">
                <a:off x="14320" y="4460"/>
                <a:ext cx="390" cy="660"/>
              </a:xfrm>
              <a:prstGeom prst="downArrow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>
                  <a:sym typeface="+mn-ea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815" y="8912"/>
              <a:ext cx="2220" cy="1634"/>
              <a:chOff x="2815" y="8912"/>
              <a:chExt cx="2220" cy="1634"/>
            </a:xfrm>
          </p:grpSpPr>
          <p:sp>
            <p:nvSpPr>
              <p:cNvPr id="16" name="Rectangles 15"/>
              <p:cNvSpPr/>
              <p:nvPr/>
            </p:nvSpPr>
            <p:spPr>
              <a:xfrm>
                <a:off x="2815" y="8912"/>
                <a:ext cx="2221" cy="92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2" name="Down Arrow 21"/>
              <p:cNvSpPr/>
              <p:nvPr/>
            </p:nvSpPr>
            <p:spPr>
              <a:xfrm rot="10800000">
                <a:off x="4515" y="9886"/>
                <a:ext cx="390" cy="660"/>
              </a:xfrm>
              <a:prstGeom prst="downArrow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>
                  <a:sym typeface="+mn-ea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4608195" y="2986405"/>
            <a:ext cx="1885315" cy="760730"/>
            <a:chOff x="7257" y="6680"/>
            <a:chExt cx="2969" cy="1198"/>
          </a:xfrm>
        </p:grpSpPr>
        <p:sp>
          <p:nvSpPr>
            <p:cNvPr id="25" name="Down Arrow 24"/>
            <p:cNvSpPr/>
            <p:nvPr/>
          </p:nvSpPr>
          <p:spPr>
            <a:xfrm rot="3600000">
              <a:off x="9701" y="6545"/>
              <a:ext cx="390" cy="660"/>
            </a:xfrm>
            <a:prstGeom prst="downArrow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>
                <a:sym typeface="+mn-ea"/>
              </a:endParaRPr>
            </a:p>
          </p:txBody>
        </p:sp>
        <p:sp>
          <p:nvSpPr>
            <p:cNvPr id="26" name="Rectangles 25"/>
            <p:cNvSpPr/>
            <p:nvPr/>
          </p:nvSpPr>
          <p:spPr>
            <a:xfrm>
              <a:off x="7257" y="6950"/>
              <a:ext cx="2221" cy="929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2400">
                <a:sym typeface="+mn-ea"/>
              </a:rPr>
              <a:t>Model Prediction (more...)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pPr lvl="0"/>
            <a:r>
              <a:rPr lang="en-US" sz="1400"/>
              <a:t>Test Model prediction on live stream , </a:t>
            </a:r>
            <a:r>
              <a:rPr lang="en-US" sz="1400">
                <a:sym typeface="+mn-ea"/>
              </a:rPr>
              <a:t>Python - OpenCV</a:t>
            </a:r>
            <a:endParaRPr lang="en-US" sz="1400">
              <a:sym typeface="+mn-ea"/>
            </a:endParaRPr>
          </a:p>
          <a:p>
            <a:pPr lvl="1"/>
            <a:r>
              <a:rPr lang="en-US" sz="1225">
                <a:sym typeface="+mn-ea"/>
              </a:rPr>
              <a:t>Tensorflow, OpenCV, Keras, numpy,Pandas,Matplotlib,.....</a:t>
            </a:r>
            <a:endParaRPr lang="en-US" sz="1225">
              <a:sym typeface="+mn-ea"/>
            </a:endParaRPr>
          </a:p>
          <a:p>
            <a:pPr lvl="1"/>
            <a:r>
              <a:rPr lang="en-US" sz="1225">
                <a:sym typeface="+mn-ea"/>
              </a:rPr>
              <a:t>Load, Complie Model</a:t>
            </a:r>
            <a:endParaRPr lang="en-US" sz="1225">
              <a:sym typeface="+mn-ea"/>
            </a:endParaRPr>
          </a:p>
          <a:p>
            <a:pPr lvl="1"/>
            <a:r>
              <a:rPr lang="en-US" sz="1225"/>
              <a:t>Test prediction when image flipped or backgroung changed</a:t>
            </a:r>
            <a:endParaRPr lang="en-US" sz="1225"/>
          </a:p>
        </p:txBody>
      </p:sp>
      <p:pic>
        <p:nvPicPr>
          <p:cNvPr id="5" name="bandicam 2019-12-07 17-22-41-005">
            <a:hlinkClick r:id="" action="ppaction://media"/>
          </p:cNvPr>
          <p:cNvPicPr>
            <a:picLocks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13840" y="1145540"/>
            <a:ext cx="9163685" cy="51193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2400"/>
              <a:t>Extra: Visualize CNN Layers</a:t>
            </a:r>
            <a:endParaRPr lang="en-US" sz="2400"/>
          </a:p>
        </p:txBody>
      </p:sp>
      <p:pic>
        <p:nvPicPr>
          <p:cNvPr id="6" name="Content Placeholder 5" descr="Annotation 2019-12-03 1732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8300" y="1466215"/>
            <a:ext cx="6575425" cy="4526280"/>
          </a:xfrm>
          <a:prstGeom prst="rect">
            <a:avLst/>
          </a:prstGeom>
        </p:spPr>
      </p:pic>
      <p:pic>
        <p:nvPicPr>
          <p:cNvPr id="7" name="Picture 6" descr="index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955"/>
            <a:ext cx="1028700" cy="10210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MEDIACOVER_FLAG" val="1"/>
  <p:tag name="KSO_WM_UNIT_MEDIACOVER_ICONSTATE" val="1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xywe0c1y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xywe0c1y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xywe0c1y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1825</Words>
  <Application>WPS Presentation</Application>
  <PresentationFormat>Widescreen</PresentationFormat>
  <Paragraphs>98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SimSun</vt:lpstr>
      <vt:lpstr>Wingdings</vt:lpstr>
      <vt:lpstr>Malgun Gothic</vt:lpstr>
      <vt:lpstr>Microsoft YaHei</vt:lpstr>
      <vt:lpstr>Arial Unicode MS</vt:lpstr>
      <vt:lpstr>Calibri</vt:lpstr>
      <vt:lpstr>디자인 사용자 지정</vt:lpstr>
      <vt:lpstr>1_디자인 사용자 지정</vt:lpstr>
      <vt:lpstr>1_Office 主题</vt:lpstr>
      <vt:lpstr>1_Office Theme</vt:lpstr>
      <vt:lpstr>2_Office Theme</vt:lpstr>
      <vt:lpstr>Default Design</vt:lpstr>
      <vt:lpstr>Paint.Picture</vt:lpstr>
      <vt:lpstr>IBM Advanced Data Scince Capstone</vt:lpstr>
      <vt:lpstr>Use Case and Dataset</vt:lpstr>
      <vt:lpstr>Preparing Datasets</vt:lpstr>
      <vt:lpstr>Preparing Datasets</vt:lpstr>
      <vt:lpstr>Model Definition</vt:lpstr>
      <vt:lpstr>Model Training and Evaluation</vt:lpstr>
      <vt:lpstr>Model Prediction</vt:lpstr>
      <vt:lpstr>Model Prediction (more...)</vt:lpstr>
      <vt:lpstr>Extra: Visualize CNN Layers</vt:lpstr>
      <vt:lpstr>Extra: Visualize CNN Layers</vt:lpstr>
      <vt:lpstr>Links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Advanced Data Scince Capstone</dc:title>
  <dc:creator/>
  <cp:lastModifiedBy>Ziad</cp:lastModifiedBy>
  <cp:revision>59</cp:revision>
  <dcterms:created xsi:type="dcterms:W3CDTF">2019-12-01T16:50:00Z</dcterms:created>
  <dcterms:modified xsi:type="dcterms:W3CDTF">2019-12-30T18:38:23Z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1033-11.2.0.9107</vt:lpwstr>
  </property>
</Properties>
</file>